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4" r:id="rId1"/>
  </p:sldMasterIdLst>
  <p:notesMasterIdLst>
    <p:notesMasterId r:id="rId21"/>
  </p:notesMasterIdLst>
  <p:sldIdLst>
    <p:sldId id="317" r:id="rId2"/>
    <p:sldId id="362" r:id="rId3"/>
    <p:sldId id="357" r:id="rId4"/>
    <p:sldId id="358" r:id="rId5"/>
    <p:sldId id="363" r:id="rId6"/>
    <p:sldId id="376" r:id="rId7"/>
    <p:sldId id="364" r:id="rId8"/>
    <p:sldId id="367" r:id="rId9"/>
    <p:sldId id="385" r:id="rId10"/>
    <p:sldId id="392" r:id="rId11"/>
    <p:sldId id="380" r:id="rId12"/>
    <p:sldId id="381" r:id="rId13"/>
    <p:sldId id="388" r:id="rId14"/>
    <p:sldId id="389" r:id="rId15"/>
    <p:sldId id="382" r:id="rId16"/>
    <p:sldId id="374" r:id="rId17"/>
    <p:sldId id="391" r:id="rId18"/>
    <p:sldId id="375" r:id="rId19"/>
    <p:sldId id="292" r:id="rId2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F5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48" autoAdjust="0"/>
  </p:normalViewPr>
  <p:slideViewPr>
    <p:cSldViewPr>
      <p:cViewPr varScale="1">
        <p:scale>
          <a:sx n="60" d="100"/>
          <a:sy n="60" d="100"/>
        </p:scale>
        <p:origin x="123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ПОО, организовавших проведение подготовительного этапа</a:t>
            </a:r>
            <a:endParaRPr lang="ru-RU" sz="2000" b="1" i="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2245308398950132"/>
          <c:y val="9.374999999999999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Организация взаимодействия с сертификационными центрами</c:v>
                </c:pt>
                <c:pt idx="1">
                  <c:v>Тренинги и практические занятия с преподавателями</c:v>
                </c:pt>
                <c:pt idx="2">
                  <c:v>Проведение внутренних обучающих семинаров</c:v>
                </c:pt>
                <c:pt idx="3">
                  <c:v>Методические совещания и круглые столы</c:v>
                </c:pt>
                <c:pt idx="4">
                  <c:v>Обсуждение на пед.советах</c:v>
                </c:pt>
                <c:pt idx="5">
                  <c:v>Обучение сотрудников в  сертификационных центрах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</c:v>
                </c:pt>
                <c:pt idx="1">
                  <c:v>4</c:v>
                </c:pt>
                <c:pt idx="2">
                  <c:v>6</c:v>
                </c:pt>
                <c:pt idx="3">
                  <c:v>9</c:v>
                </c:pt>
                <c:pt idx="4">
                  <c:v>6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79478048"/>
        <c:axId val="-79494912"/>
      </c:barChart>
      <c:catAx>
        <c:axId val="-79478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-79494912"/>
        <c:crosses val="autoZero"/>
        <c:auto val="1"/>
        <c:lblAlgn val="ctr"/>
        <c:lblOffset val="100"/>
        <c:noMultiLvlLbl val="0"/>
      </c:catAx>
      <c:valAx>
        <c:axId val="-794949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-79478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5893115853360087"/>
          <c:y val="0"/>
          <c:w val="0.48193945475013461"/>
          <c:h val="0.918802781426112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ГАОУ СПО ТО "Тюменский колледж транспорта"</c:v>
                </c:pt>
                <c:pt idx="1">
                  <c:v>ГАОУ СПО "Тюменский торгово-экономический техникум"</c:v>
                </c:pt>
                <c:pt idx="2">
                  <c:v>ГАОУ СПО ТО "Западно - сибирский государственный колледж"</c:v>
                </c:pt>
                <c:pt idx="3">
                  <c:v>ГАОУ СПО ТО "Тюменский техникум строительной индустрии и городского хозяйства"</c:v>
                </c:pt>
                <c:pt idx="4">
                  <c:v>ГАОУ СПО ТО "Голышмановский агропедагогический колледж"</c:v>
                </c:pt>
                <c:pt idx="5">
                  <c:v>ГАОУ СПО ТО "Тобольский медицинский колледж им. В.Солдатова"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</c:v>
                </c:pt>
                <c:pt idx="1">
                  <c:v>25</c:v>
                </c:pt>
                <c:pt idx="2">
                  <c:v>5</c:v>
                </c:pt>
                <c:pt idx="3">
                  <c:v>1</c:v>
                </c:pt>
                <c:pt idx="4">
                  <c:v>24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9480768"/>
        <c:axId val="-79488928"/>
      </c:barChart>
      <c:catAx>
        <c:axId val="-794807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-79488928"/>
        <c:crosses val="autoZero"/>
        <c:auto val="1"/>
        <c:lblAlgn val="ctr"/>
        <c:lblOffset val="100"/>
        <c:noMultiLvlLbl val="0"/>
      </c:catAx>
      <c:valAx>
        <c:axId val="-794889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-79480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5373058100498695"/>
          <c:y val="0"/>
          <c:w val="0.42909469061348138"/>
          <c:h val="0.9381128050448789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7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ГАОУ СПО ТО "Тюменский колледж транспорта"</c:v>
                </c:pt>
                <c:pt idx="1">
                  <c:v>ГАОУ СПО "Тюменский торгово-экономический техникум"</c:v>
                </c:pt>
                <c:pt idx="2">
                  <c:v>ГАОУ СПО ТО "Западно - сибирский государственный колледж"</c:v>
                </c:pt>
                <c:pt idx="3">
                  <c:v>ГАОУ СПО ТО "Тюменский техникум строительной индустрии и городского хозяйства"</c:v>
                </c:pt>
                <c:pt idx="4">
                  <c:v>ГАОУ СПО ТО "Голышмановский агропедагогический колледж"</c:v>
                </c:pt>
                <c:pt idx="5">
                  <c:v>ГАОУ СПО ТО "Тобольский медицинский колледж им. В.Солдатова"</c:v>
                </c:pt>
                <c:pt idx="6">
                  <c:v>ГАОУ СПО ТО "Ишимский сельскохозяйственный техникум"</c:v>
                </c:pt>
                <c:pt idx="7">
                  <c:v>ГАОУ СПО ТО "Тобольский многопрофильный техникум"</c:v>
                </c:pt>
                <c:pt idx="8">
                  <c:v>ГАОУ СПО ТО "Тюменский колледж водного транспорта"</c:v>
                </c:pt>
                <c:pt idx="9">
                  <c:v>ГАОУ СПО ТО "Ялуторовский аграрный колледж"</c:v>
                </c:pt>
                <c:pt idx="10">
                  <c:v>ГАОУ СПО ТО "Тюменский лесотехнический техникум"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36</c:v>
                </c:pt>
                <c:pt idx="1">
                  <c:v>29</c:v>
                </c:pt>
                <c:pt idx="2">
                  <c:v>5</c:v>
                </c:pt>
                <c:pt idx="3">
                  <c:v>1</c:v>
                </c:pt>
                <c:pt idx="4">
                  <c:v>24</c:v>
                </c:pt>
                <c:pt idx="5">
                  <c:v>21</c:v>
                </c:pt>
                <c:pt idx="6">
                  <c:v>4</c:v>
                </c:pt>
                <c:pt idx="7">
                  <c:v>25</c:v>
                </c:pt>
                <c:pt idx="8">
                  <c:v>25</c:v>
                </c:pt>
                <c:pt idx="9">
                  <c:v>10</c:v>
                </c:pt>
                <c:pt idx="10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9482400"/>
        <c:axId val="-79469344"/>
      </c:barChart>
      <c:catAx>
        <c:axId val="-794824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-79469344"/>
        <c:crosses val="autoZero"/>
        <c:auto val="1"/>
        <c:lblAlgn val="ctr"/>
        <c:lblOffset val="100"/>
        <c:noMultiLvlLbl val="0"/>
      </c:catAx>
      <c:valAx>
        <c:axId val="-794693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-79482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3DF787-3A62-4F57-A98F-800EBB819CA8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218EA7-3497-4C5E-BDC6-5CDE0BE0AB33}">
      <dgm:prSet phldrT="[Текст]" custT="1"/>
      <dgm:spPr>
        <a:solidFill>
          <a:schemeClr val="bg2">
            <a:lumMod val="20000"/>
            <a:lumOff val="80000"/>
            <a:alpha val="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Педагогическая компетентность</a:t>
          </a:r>
          <a:endParaRPr lang="ru-RU" sz="1800" b="1" dirty="0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97C0AE-BDBC-435F-85AE-C95A4DE8A8A2}" type="parTrans" cxnId="{F36AE837-2292-4F4E-8E94-D4CA83C1F0F2}">
      <dgm:prSet/>
      <dgm:spPr/>
      <dgm:t>
        <a:bodyPr/>
        <a:lstStyle/>
        <a:p>
          <a:endParaRPr lang="ru-RU"/>
        </a:p>
      </dgm:t>
    </dgm:pt>
    <dgm:pt modelId="{8AD2BEDF-A5B9-4EE1-B274-C1AC8540B32D}" type="sibTrans" cxnId="{F36AE837-2292-4F4E-8E94-D4CA83C1F0F2}">
      <dgm:prSet/>
      <dgm:spPr/>
      <dgm:t>
        <a:bodyPr/>
        <a:lstStyle/>
        <a:p>
          <a:endParaRPr lang="ru-RU"/>
        </a:p>
      </dgm:t>
    </dgm:pt>
    <dgm:pt modelId="{DB25127F-60E2-43CA-AC43-93C5575872BB}">
      <dgm:prSet phldrT="[Текст]" custT="1"/>
      <dgm:spPr>
        <a:solidFill>
          <a:schemeClr val="bg2">
            <a:lumMod val="20000"/>
            <a:lumOff val="80000"/>
            <a:alpha val="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Педагогическое мастерство</a:t>
          </a:r>
          <a:endParaRPr lang="ru-RU" sz="1800" b="1" dirty="0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5B10D85-40CD-4811-A386-BC959972B8B6}" type="parTrans" cxnId="{7DD6B329-A3BA-4FDA-97BB-532B0C61579E}">
      <dgm:prSet/>
      <dgm:spPr/>
      <dgm:t>
        <a:bodyPr/>
        <a:lstStyle/>
        <a:p>
          <a:endParaRPr lang="ru-RU"/>
        </a:p>
      </dgm:t>
    </dgm:pt>
    <dgm:pt modelId="{77DB2A6A-053B-4C42-B0DE-EE5995F11784}" type="sibTrans" cxnId="{7DD6B329-A3BA-4FDA-97BB-532B0C61579E}">
      <dgm:prSet/>
      <dgm:spPr/>
      <dgm:t>
        <a:bodyPr/>
        <a:lstStyle/>
        <a:p>
          <a:endParaRPr lang="ru-RU"/>
        </a:p>
      </dgm:t>
    </dgm:pt>
    <dgm:pt modelId="{5A9D1D7D-32E9-4984-ADA1-9069E043D1F1}">
      <dgm:prSet phldrT="[Текст]" custT="1"/>
      <dgm:spPr>
        <a:solidFill>
          <a:schemeClr val="bg2">
            <a:lumMod val="20000"/>
            <a:lumOff val="80000"/>
            <a:alpha val="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Профессионально значимые качества личности</a:t>
          </a:r>
          <a:endParaRPr lang="ru-RU" sz="1800" b="1" dirty="0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A29D39-8CC5-4E48-9D3D-65585162C372}" type="parTrans" cxnId="{F6E9E856-CCA8-482B-BADD-64AB859015D5}">
      <dgm:prSet/>
      <dgm:spPr/>
      <dgm:t>
        <a:bodyPr/>
        <a:lstStyle/>
        <a:p>
          <a:endParaRPr lang="ru-RU"/>
        </a:p>
      </dgm:t>
    </dgm:pt>
    <dgm:pt modelId="{68E869B9-A5D7-4A19-85EB-7FF22DEB25EB}" type="sibTrans" cxnId="{F6E9E856-CCA8-482B-BADD-64AB859015D5}">
      <dgm:prSet/>
      <dgm:spPr/>
      <dgm:t>
        <a:bodyPr/>
        <a:lstStyle/>
        <a:p>
          <a:endParaRPr lang="ru-RU"/>
        </a:p>
      </dgm:t>
    </dgm:pt>
    <dgm:pt modelId="{DADA541E-47D8-4B41-A337-DC544F6A8B4A}">
      <dgm:prSet phldrT="[Текст]" custT="1"/>
      <dgm:spPr>
        <a:solidFill>
          <a:schemeClr val="bg2">
            <a:lumMod val="20000"/>
            <a:lumOff val="80000"/>
            <a:alpha val="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Индивидуальный имидж</a:t>
          </a:r>
          <a:endParaRPr lang="ru-RU" sz="1800" b="1" dirty="0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ACD7BC-EF5D-43FD-9FD5-9582D459F73F}" type="parTrans" cxnId="{42C19748-C237-4560-9173-C4F10212D39E}">
      <dgm:prSet/>
      <dgm:spPr/>
      <dgm:t>
        <a:bodyPr/>
        <a:lstStyle/>
        <a:p>
          <a:endParaRPr lang="ru-RU"/>
        </a:p>
      </dgm:t>
    </dgm:pt>
    <dgm:pt modelId="{60120CD2-E5D5-43B4-BA0B-605E8CB0F95A}" type="sibTrans" cxnId="{42C19748-C237-4560-9173-C4F10212D39E}">
      <dgm:prSet/>
      <dgm:spPr/>
      <dgm:t>
        <a:bodyPr/>
        <a:lstStyle/>
        <a:p>
          <a:endParaRPr lang="ru-RU"/>
        </a:p>
      </dgm:t>
    </dgm:pt>
    <dgm:pt modelId="{713DB29D-90B7-4894-875E-50888E84E38C}" type="pres">
      <dgm:prSet presAssocID="{B13DF787-3A62-4F57-A98F-800EBB819CA8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CB6012-607F-4B5A-932A-FFC66783B536}" type="pres">
      <dgm:prSet presAssocID="{B13DF787-3A62-4F57-A98F-800EBB819CA8}" presName="diamond" presStyleLbl="bgShp" presStyleIdx="0" presStyleCnt="1"/>
      <dgm:spPr>
        <a:solidFill>
          <a:schemeClr val="tx2">
            <a:lumMod val="40000"/>
            <a:lumOff val="60000"/>
            <a:alpha val="0"/>
          </a:schemeClr>
        </a:solidFill>
      </dgm:spPr>
      <dgm:t>
        <a:bodyPr/>
        <a:lstStyle/>
        <a:p>
          <a:endParaRPr lang="ru-RU"/>
        </a:p>
      </dgm:t>
    </dgm:pt>
    <dgm:pt modelId="{FA046BD2-296E-484B-857E-5A7EE9ADE23F}" type="pres">
      <dgm:prSet presAssocID="{B13DF787-3A62-4F57-A98F-800EBB819CA8}" presName="quad1" presStyleLbl="node1" presStyleIdx="0" presStyleCnt="4" custScaleX="146726" custLinFactNeighborX="-62639" custLinFactNeighborY="-79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AEA0EE-62FE-415E-B2B5-5CF074454EF6}" type="pres">
      <dgm:prSet presAssocID="{B13DF787-3A62-4F57-A98F-800EBB819CA8}" presName="quad2" presStyleLbl="node1" presStyleIdx="1" presStyleCnt="4" custScaleX="138997" custLinFactNeighborX="62987" custLinFactNeighborY="-88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AEF05D-C741-4801-B3FC-48E01CC2389A}" type="pres">
      <dgm:prSet presAssocID="{B13DF787-3A62-4F57-A98F-800EBB819CA8}" presName="quad3" presStyleLbl="node1" presStyleIdx="2" presStyleCnt="4" custScaleX="168447" custLinFactNeighborX="-46299" custLinFactNeighborY="-2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DF1CF-8901-499D-AEC5-98496290D54B}" type="pres">
      <dgm:prSet presAssocID="{B13DF787-3A62-4F57-A98F-800EBB819CA8}" presName="quad4" presStyleLbl="node1" presStyleIdx="3" presStyleCnt="4" custScaleX="157885" custLinFactNeighborX="49715" custLinFactNeighborY="-14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772CC5-A713-4DA9-A640-2DFC13FC9F7E}" type="presOf" srcId="{5A9D1D7D-32E9-4984-ADA1-9069E043D1F1}" destId="{9CAEF05D-C741-4801-B3FC-48E01CC2389A}" srcOrd="0" destOrd="0" presId="urn:microsoft.com/office/officeart/2005/8/layout/matrix3"/>
    <dgm:cxn modelId="{83EE70EF-8C46-4F91-9993-A4CF3CDF445F}" type="presOf" srcId="{B13DF787-3A62-4F57-A98F-800EBB819CA8}" destId="{713DB29D-90B7-4894-875E-50888E84E38C}" srcOrd="0" destOrd="0" presId="urn:microsoft.com/office/officeart/2005/8/layout/matrix3"/>
    <dgm:cxn modelId="{F6E9E856-CCA8-482B-BADD-64AB859015D5}" srcId="{B13DF787-3A62-4F57-A98F-800EBB819CA8}" destId="{5A9D1D7D-32E9-4984-ADA1-9069E043D1F1}" srcOrd="2" destOrd="0" parTransId="{31A29D39-8CC5-4E48-9D3D-65585162C372}" sibTransId="{68E869B9-A5D7-4A19-85EB-7FF22DEB25EB}"/>
    <dgm:cxn modelId="{F36AE837-2292-4F4E-8E94-D4CA83C1F0F2}" srcId="{B13DF787-3A62-4F57-A98F-800EBB819CA8}" destId="{44218EA7-3497-4C5E-BDC6-5CDE0BE0AB33}" srcOrd="0" destOrd="0" parTransId="{F497C0AE-BDBC-435F-85AE-C95A4DE8A8A2}" sibTransId="{8AD2BEDF-A5B9-4EE1-B274-C1AC8540B32D}"/>
    <dgm:cxn modelId="{7DD6B329-A3BA-4FDA-97BB-532B0C61579E}" srcId="{B13DF787-3A62-4F57-A98F-800EBB819CA8}" destId="{DB25127F-60E2-43CA-AC43-93C5575872BB}" srcOrd="1" destOrd="0" parTransId="{85B10D85-40CD-4811-A386-BC959972B8B6}" sibTransId="{77DB2A6A-053B-4C42-B0DE-EE5995F11784}"/>
    <dgm:cxn modelId="{267127C9-3293-4815-8D4E-75429E5FA03B}" type="presOf" srcId="{DB25127F-60E2-43CA-AC43-93C5575872BB}" destId="{F1AEA0EE-62FE-415E-B2B5-5CF074454EF6}" srcOrd="0" destOrd="0" presId="urn:microsoft.com/office/officeart/2005/8/layout/matrix3"/>
    <dgm:cxn modelId="{536CEDF7-8B30-4D42-88E2-73A500213E0C}" type="presOf" srcId="{44218EA7-3497-4C5E-BDC6-5CDE0BE0AB33}" destId="{FA046BD2-296E-484B-857E-5A7EE9ADE23F}" srcOrd="0" destOrd="0" presId="urn:microsoft.com/office/officeart/2005/8/layout/matrix3"/>
    <dgm:cxn modelId="{42C19748-C237-4560-9173-C4F10212D39E}" srcId="{B13DF787-3A62-4F57-A98F-800EBB819CA8}" destId="{DADA541E-47D8-4B41-A337-DC544F6A8B4A}" srcOrd="3" destOrd="0" parTransId="{A5ACD7BC-EF5D-43FD-9FD5-9582D459F73F}" sibTransId="{60120CD2-E5D5-43B4-BA0B-605E8CB0F95A}"/>
    <dgm:cxn modelId="{0BD790C8-08A3-4A70-A382-D77A868C6F33}" type="presOf" srcId="{DADA541E-47D8-4B41-A337-DC544F6A8B4A}" destId="{323DF1CF-8901-499D-AEC5-98496290D54B}" srcOrd="0" destOrd="0" presId="urn:microsoft.com/office/officeart/2005/8/layout/matrix3"/>
    <dgm:cxn modelId="{D3267E6E-43EE-427F-BC63-A03CFEB5B118}" type="presParOf" srcId="{713DB29D-90B7-4894-875E-50888E84E38C}" destId="{2CCB6012-607F-4B5A-932A-FFC66783B536}" srcOrd="0" destOrd="0" presId="urn:microsoft.com/office/officeart/2005/8/layout/matrix3"/>
    <dgm:cxn modelId="{5B03EA08-6806-43EE-BF46-0ED83242327A}" type="presParOf" srcId="{713DB29D-90B7-4894-875E-50888E84E38C}" destId="{FA046BD2-296E-484B-857E-5A7EE9ADE23F}" srcOrd="1" destOrd="0" presId="urn:microsoft.com/office/officeart/2005/8/layout/matrix3"/>
    <dgm:cxn modelId="{484A8BF6-3C75-4CEB-A4DC-CC3C6B113DBB}" type="presParOf" srcId="{713DB29D-90B7-4894-875E-50888E84E38C}" destId="{F1AEA0EE-62FE-415E-B2B5-5CF074454EF6}" srcOrd="2" destOrd="0" presId="urn:microsoft.com/office/officeart/2005/8/layout/matrix3"/>
    <dgm:cxn modelId="{23131F17-3DBA-4712-B7D5-7F5A97F19FB0}" type="presParOf" srcId="{713DB29D-90B7-4894-875E-50888E84E38C}" destId="{9CAEF05D-C741-4801-B3FC-48E01CC2389A}" srcOrd="3" destOrd="0" presId="urn:microsoft.com/office/officeart/2005/8/layout/matrix3"/>
    <dgm:cxn modelId="{DC9F6AFD-A5F2-42AE-AF66-179BD5DAFA51}" type="presParOf" srcId="{713DB29D-90B7-4894-875E-50888E84E38C}" destId="{323DF1CF-8901-499D-AEC5-98496290D54B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47" cy="496572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26" y="1"/>
            <a:ext cx="2946246" cy="496572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r">
              <a:defRPr sz="1200"/>
            </a:lvl1pPr>
          </a:lstStyle>
          <a:p>
            <a:fld id="{E131428C-0FE8-4D8F-8043-31893AD355B3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98" tIns="46049" rIns="92098" bIns="4604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89" y="4715034"/>
            <a:ext cx="5439101" cy="4467546"/>
          </a:xfrm>
          <a:prstGeom prst="rect">
            <a:avLst/>
          </a:prstGeom>
        </p:spPr>
        <p:txBody>
          <a:bodyPr vert="horz" lIns="92098" tIns="46049" rIns="92098" bIns="4604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469"/>
            <a:ext cx="2946247" cy="496571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26" y="9428469"/>
            <a:ext cx="2946246" cy="496571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r">
              <a:defRPr sz="1200"/>
            </a:lvl1pPr>
          </a:lstStyle>
          <a:p>
            <a:fld id="{97706D72-0E3F-4446-8C18-8B7C1AF44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266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8299" indent="-28780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1230" indent="-23024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1721" indent="-23024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2213" indent="-23024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2705" indent="-230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93197" indent="-230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53689" indent="-230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14181" indent="-230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381145AD-F337-4C04-8BF1-3B3B90FA131A}" type="slidenum">
              <a:rPr lang="ru-RU" smtClean="0"/>
              <a:pPr eaLnBrk="1" hangingPunct="1"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737846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043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757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65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0800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857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1333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718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81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081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85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724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718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762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36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793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763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980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8000">
              <a:srgbClr val="D4E6FD"/>
            </a:gs>
            <a:gs pos="7000">
              <a:srgbClr val="A5CCFA"/>
            </a:gs>
            <a:gs pos="0">
              <a:schemeClr val="accent1">
                <a:lumMod val="5000"/>
                <a:lumOff val="95000"/>
              </a:schemeClr>
            </a:gs>
            <a:gs pos="99000">
              <a:schemeClr val="accent1">
                <a:lumMod val="45000"/>
                <a:lumOff val="55000"/>
              </a:schemeClr>
            </a:gs>
            <a:gs pos="49000">
              <a:schemeClr val="accent1">
                <a:lumMod val="0"/>
                <a:lumOff val="100000"/>
              </a:schemeClr>
            </a:gs>
            <a:gs pos="26782">
              <a:srgbClr val="D1E4FD"/>
            </a:gs>
            <a:gs pos="81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2086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55" r:id="rId1"/>
    <p:sldLayoutId id="2147484056" r:id="rId2"/>
    <p:sldLayoutId id="2147484057" r:id="rId3"/>
    <p:sldLayoutId id="2147484058" r:id="rId4"/>
    <p:sldLayoutId id="2147484059" r:id="rId5"/>
    <p:sldLayoutId id="2147484060" r:id="rId6"/>
    <p:sldLayoutId id="2147484061" r:id="rId7"/>
    <p:sldLayoutId id="2147484062" r:id="rId8"/>
    <p:sldLayoutId id="2147484063" r:id="rId9"/>
    <p:sldLayoutId id="2147484064" r:id="rId10"/>
    <p:sldLayoutId id="2147484065" r:id="rId11"/>
    <p:sldLayoutId id="2147484066" r:id="rId12"/>
    <p:sldLayoutId id="2147484067" r:id="rId13"/>
    <p:sldLayoutId id="2147484068" r:id="rId14"/>
    <p:sldLayoutId id="2147484069" r:id="rId15"/>
    <p:sldLayoutId id="2147484070" r:id="rId16"/>
    <p:sldLayoutId id="214748407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78227" y="836712"/>
            <a:ext cx="9036496" cy="2304256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Независимая сертификация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квалификации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педагогов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 роста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профессиональных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компетенций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4719" y="4725144"/>
            <a:ext cx="4464496" cy="1296889"/>
          </a:xfrm>
        </p:spPr>
        <p:txBody>
          <a:bodyPr>
            <a:normAutofit/>
          </a:bodyPr>
          <a:lstStyle/>
          <a:p>
            <a:pPr marL="63500" eaLnBrk="1" hangingPunct="1"/>
            <a:r>
              <a:rPr lang="ru-RU" altLang="ru-RU" sz="1600" b="1" i="1" spc="15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ГАЛАНИНА  МАРИНА  АЛЕКСЕЕВНА</a:t>
            </a:r>
          </a:p>
          <a:p>
            <a:pPr marL="63500" eaLnBrk="1" hangingPunct="1"/>
            <a:r>
              <a:rPr lang="ru-RU" altLang="ru-RU" sz="1600" i="1" spc="15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Директор ГАОУ СПО «Тюменский торгово-экономический техникум»</a:t>
            </a:r>
          </a:p>
        </p:txBody>
      </p:sp>
    </p:spTree>
    <p:extLst>
      <p:ext uri="{BB962C8B-B14F-4D97-AF65-F5344CB8AC3E}">
        <p14:creationId xmlns:p14="http://schemas.microsoft.com/office/powerpoint/2010/main" val="95926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49050"/>
              </p:ext>
            </p:extLst>
          </p:nvPr>
        </p:nvGraphicFramePr>
        <p:xfrm>
          <a:off x="0" y="533400"/>
          <a:ext cx="9144000" cy="6324600"/>
        </p:xfrm>
        <a:graphic>
          <a:graphicData uri="http://schemas.openxmlformats.org/drawingml/2006/table">
            <a:tbl>
              <a:tblPr firstRow="1" bandRow="1"/>
              <a:tblGrid>
                <a:gridCol w="3131840"/>
                <a:gridCol w="6012160"/>
              </a:tblGrid>
              <a:tr h="724711">
                <a:tc>
                  <a:txBody>
                    <a:bodyPr/>
                    <a:lstStyle/>
                    <a:p>
                      <a:pPr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Обобщенные трудовые функции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61" marR="62961" marT="31480" marB="314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Трудовые функции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61" marR="62961" marT="31480" marB="314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989076">
                <a:tc rowSpan="5">
                  <a:txBody>
                    <a:bodyPr/>
                    <a:lstStyle/>
                    <a:p>
                      <a:pPr indent="-63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Преподавание по программам СПО и дополнительным профессиональным программам для лиц, имеющих или получающих  соответствующую квалификацию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01" marR="78701" marT="655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Разработка  и обновление программно-методического обеспечения учебных предметов, курсов, дисциплин (модулей) программ СПО и ДПО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20" marR="47220" marT="65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989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учебной деятельности обучающихся по освоению учебных предметов, курсов, дисциплин (модулей) программ СПО и ДПО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20" marR="47220" marT="65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989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Педагогический контроль и оценка процесса и результатов освоения учебных предметов, курсов, дисциплин (модулей) программ СПО и ДПО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20" marR="47220" marT="65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989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Ведение документации, обеспечивающей реализацию программ учебных предметов, курсов, дисциплин (модулей) программ СПО и ДПО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20" marR="47220" marT="65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6435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</a:t>
                      </a:r>
                      <a:r>
                        <a:rPr lang="ru-RU" sz="1800" kern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профориентационных</a:t>
                      </a:r>
                      <a:r>
                        <a:rPr lang="ru-RU" sz="18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мероприятий со школьниками, педагогическая поддержка профессионального самоопределения и профессионального развития обучающихся по программам СПО и ДПО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20" marR="47220" marT="65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2621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проекта профессионального стандарта (08.08.2013 г.)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22845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983778" cy="119675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мероприятий по подготовке к процедуре независимой сертификации  квалификации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672442455"/>
              </p:ext>
            </p:extLst>
          </p:nvPr>
        </p:nvGraphicFramePr>
        <p:xfrm>
          <a:off x="0" y="1397000"/>
          <a:ext cx="91440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592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984"/>
            <a:ext cx="9144000" cy="130978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сертифицированных преподавателей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(на 20.04.2014 г.)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229796127"/>
              </p:ext>
            </p:extLst>
          </p:nvPr>
        </p:nvGraphicFramePr>
        <p:xfrm>
          <a:off x="0" y="1412776"/>
          <a:ext cx="817240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30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47"/>
            <a:ext cx="9144000" cy="68491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9832" y="3429000"/>
            <a:ext cx="3456384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26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0728"/>
            <a:ext cx="9144000" cy="587727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6000">
                <a:schemeClr val="tx2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effectLst>
            <a:reflection stA="0" endPos="65000" dist="508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ВСЕРОССИЙСКИЙ РЕЕСТР СЕРТИФИЦИРОВАННОГО ПЕРСОНАЛА РЕГИСТРА РОССТАНДАРТА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43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сертифицированных преподавателей </a:t>
            </a:r>
            <a:b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(плановые цифры на 01.01.2015 г.)</a:t>
            </a:r>
            <a:endParaRPr lang="ru-RU" sz="2000" b="1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07447493"/>
              </p:ext>
            </p:extLst>
          </p:nvPr>
        </p:nvGraphicFramePr>
        <p:xfrm>
          <a:off x="0" y="1772816"/>
          <a:ext cx="915579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6227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52520" cy="6934388"/>
          </a:xfrm>
          <a:prstGeom prst="rect">
            <a:avLst/>
          </a:prstGeom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441773"/>
              </p:ext>
            </p:extLst>
          </p:nvPr>
        </p:nvGraphicFramePr>
        <p:xfrm>
          <a:off x="92075" y="92075"/>
          <a:ext cx="106203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Объект упаковщика для оболочки" showAsIcon="1" r:id="rId4" imgW="1062000" imgH="486000" progId="Package">
                  <p:embed/>
                </p:oleObj>
              </mc:Choice>
              <mc:Fallback>
                <p:oleObj name="Объект упаковщика для оболочки" showAsIcon="1" r:id="rId4" imgW="1062000" imgH="4860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106203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1556792"/>
            <a:ext cx="1728192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26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03848" y="1052736"/>
            <a:ext cx="2304256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32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459" y="0"/>
            <a:ext cx="9123541" cy="9513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Независимая сертификация квалификации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педагогов: 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59" y="1268760"/>
            <a:ext cx="9123541" cy="5400600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Подтверждает профессиональную квалификацию преподавателей</a:t>
            </a:r>
          </a:p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к процедуре – форма самообразования</a:t>
            </a:r>
          </a:p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 диагностики уровня профессионального мастерства</a:t>
            </a:r>
          </a:p>
          <a:p>
            <a:pPr marL="342900" indent="-342900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результатов позволяет планировать рост профессиональных компетенций педагогов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10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4051578"/>
          </a:xfrm>
        </p:spPr>
        <p:txBody>
          <a:bodyPr>
            <a:normAutofit/>
          </a:bodyPr>
          <a:lstStyle/>
          <a:p>
            <a:pPr algn="ctr"/>
            <a:r>
              <a:rPr lang="ru-RU" sz="2400" b="1" spc="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 !</a:t>
            </a:r>
            <a:endParaRPr lang="ru-RU" sz="2400" b="1" spc="15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0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193326"/>
            <a:ext cx="5035388" cy="424732"/>
          </a:xfrm>
          <a:prstGeom prst="rect">
            <a:avLst/>
          </a:prstGeom>
          <a:gradFill flip="none" rotWithShape="1">
            <a:gsLst>
              <a:gs pos="50000">
                <a:schemeClr val="bg2">
                  <a:lumMod val="40000"/>
                  <a:lumOff val="60000"/>
                  <a:tint val="44500"/>
                  <a:satMod val="160000"/>
                  <a:alpha val="0"/>
                </a:schemeClr>
              </a:gs>
              <a:gs pos="52000">
                <a:schemeClr val="bg2">
                  <a:lumMod val="40000"/>
                  <a:lumOff val="6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spc="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Профессионализм педагога</a:t>
            </a:r>
            <a:endParaRPr lang="ru-RU" sz="2400" b="1" spc="15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4020801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2767608" y="652338"/>
            <a:ext cx="180020" cy="981830"/>
          </a:xfrm>
          <a:prstGeom prst="downArrow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995936" y="980728"/>
            <a:ext cx="243644" cy="2485614"/>
          </a:xfrm>
          <a:prstGeom prst="downArrow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080502" y="980728"/>
            <a:ext cx="234752" cy="2477230"/>
          </a:xfrm>
          <a:prstGeom prst="downArrow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156176" y="646970"/>
            <a:ext cx="180020" cy="981830"/>
          </a:xfrm>
          <a:prstGeom prst="downArrow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12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6470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Организационно-педагогические условия развития профессионализма преподавателей:</a:t>
            </a:r>
            <a:endParaRPr lang="ru-RU" sz="2400" b="1" spc="15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2420888"/>
            <a:ext cx="8640960" cy="3840502"/>
          </a:xfrm>
        </p:spPr>
        <p:txBody>
          <a:bodyPr/>
          <a:lstStyle/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динамики изменений уровня профессионализма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процессом развития профессионализма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27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4352" y="598240"/>
            <a:ext cx="8339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Диагностика должна быть:</a:t>
            </a:r>
            <a:endParaRPr lang="ru-RU" sz="2400" spc="15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3" y="1949227"/>
            <a:ext cx="31042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ru-RU" sz="2000" b="1" spc="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комплексной</a:t>
            </a:r>
            <a:endParaRPr lang="ru-RU" sz="2000" b="1" spc="15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4352" y="3059698"/>
            <a:ext cx="3127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ru-RU" sz="2000" b="1" spc="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реалистичной</a:t>
            </a:r>
            <a:endParaRPr lang="ru-RU" sz="2000" b="1" spc="15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2520" y="4170170"/>
            <a:ext cx="27832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ru-RU" sz="2000" b="1" spc="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объективной</a:t>
            </a:r>
            <a:endParaRPr lang="ru-RU" sz="2000" b="1" spc="15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04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88640"/>
            <a:ext cx="9144000" cy="666936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ПРОФЕССИОНАЛЬНЫЙ СТАНДАРТ 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«ПРЕПОДАВАТЕЛЬ СПЕЦИАЛЬНЫХ ДИСЦИПЛИН»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 трудовой деятельности: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>
              <a:lnSpc>
                <a:spcPct val="150000"/>
              </a:lnSpc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преподавание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дисциплин (междисциплинарных курсов)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подготовке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профессиям рабочих (должностям служащих) 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экономической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 (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 профессиональной деятельности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 marL="360000">
              <a:lnSpc>
                <a:spcPct val="150000"/>
              </a:lnSpc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ачальное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среднее профессиональное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по ОКВЭД -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80.22</a:t>
            </a:r>
          </a:p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428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8000">
              <a:srgbClr val="D4E6FD"/>
            </a:gs>
            <a:gs pos="7000">
              <a:srgbClr val="A5CCFA"/>
            </a:gs>
            <a:gs pos="0">
              <a:schemeClr val="accent1">
                <a:lumMod val="5000"/>
                <a:lumOff val="95000"/>
              </a:schemeClr>
            </a:gs>
            <a:gs pos="99000">
              <a:schemeClr val="accent1">
                <a:lumMod val="45000"/>
                <a:lumOff val="55000"/>
              </a:schemeClr>
            </a:gs>
            <a:gs pos="49000">
              <a:schemeClr val="accent1">
                <a:lumMod val="0"/>
                <a:lumOff val="100000"/>
              </a:schemeClr>
            </a:gs>
            <a:gs pos="26782">
              <a:srgbClr val="D1E4FD"/>
            </a:gs>
            <a:gs pos="63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611317"/>
              </p:ext>
            </p:extLst>
          </p:nvPr>
        </p:nvGraphicFramePr>
        <p:xfrm>
          <a:off x="0" y="985438"/>
          <a:ext cx="9144000" cy="5798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652"/>
                <a:gridCol w="2655776"/>
                <a:gridCol w="2545119"/>
                <a:gridCol w="3353453"/>
              </a:tblGrid>
              <a:tr h="2141076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Уровни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3000">
                          <a:schemeClr val="accent1">
                            <a:lumMod val="40000"/>
                            <a:lumOff val="60000"/>
                            <a:alpha val="0"/>
                          </a:schemeClr>
                        </a:gs>
                        <a:gs pos="7000">
                          <a:schemeClr val="tx2">
                            <a:lumMod val="40000"/>
                            <a:lumOff val="60000"/>
                          </a:schemeClr>
                        </a:gs>
                        <a:gs pos="95082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  <a:gs pos="82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Широта полномочий и ответственность 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(общая компетенция)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3000">
                          <a:schemeClr val="accent1">
                            <a:lumMod val="40000"/>
                            <a:lumOff val="60000"/>
                            <a:alpha val="0"/>
                          </a:schemeClr>
                        </a:gs>
                        <a:gs pos="7000">
                          <a:schemeClr val="tx2">
                            <a:lumMod val="40000"/>
                            <a:lumOff val="60000"/>
                          </a:schemeClr>
                        </a:gs>
                        <a:gs pos="95082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  <a:gs pos="82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Сложность деятельности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(характер умений)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3000">
                          <a:schemeClr val="accent1">
                            <a:lumMod val="40000"/>
                            <a:lumOff val="60000"/>
                            <a:alpha val="0"/>
                          </a:schemeClr>
                        </a:gs>
                        <a:gs pos="7000">
                          <a:schemeClr val="tx2">
                            <a:lumMod val="40000"/>
                            <a:lumOff val="60000"/>
                          </a:schemeClr>
                        </a:gs>
                        <a:gs pos="95082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  <a:gs pos="82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Наукоемкость</a:t>
                      </a: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деятельности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(характер знаний)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3000">
                          <a:schemeClr val="accent1">
                            <a:lumMod val="40000"/>
                            <a:lumOff val="60000"/>
                            <a:alpha val="0"/>
                          </a:schemeClr>
                        </a:gs>
                        <a:gs pos="7000">
                          <a:schemeClr val="tx2">
                            <a:lumMod val="40000"/>
                            <a:lumOff val="60000"/>
                          </a:schemeClr>
                        </a:gs>
                        <a:gs pos="95082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  <a:gs pos="82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656978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 уровень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3000">
                          <a:schemeClr val="accent1">
                            <a:lumMod val="40000"/>
                            <a:lumOff val="60000"/>
                            <a:alpha val="0"/>
                          </a:schemeClr>
                        </a:gs>
                        <a:gs pos="7000">
                          <a:schemeClr val="tx2">
                            <a:lumMod val="40000"/>
                            <a:lumOff val="60000"/>
                          </a:schemeClr>
                        </a:gs>
                        <a:gs pos="95082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  <a:gs pos="82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Определение стратегии, управление процессами и деятельностью (в том числе инновационной) с принятием решения на уровне крупных институциональных структур и их подразделений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3000">
                          <a:schemeClr val="accent1">
                            <a:lumMod val="40000"/>
                            <a:lumOff val="60000"/>
                            <a:alpha val="0"/>
                          </a:schemeClr>
                        </a:gs>
                        <a:gs pos="7000">
                          <a:schemeClr val="tx2">
                            <a:lumMod val="40000"/>
                            <a:lumOff val="60000"/>
                          </a:schemeClr>
                        </a:gs>
                        <a:gs pos="95082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  <a:gs pos="82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Деятельность, предполагающая решение задач развития, разработки новых подходов, использования разнообразных методов (в том числе, инновационных)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3000">
                          <a:schemeClr val="accent1">
                            <a:lumMod val="40000"/>
                            <a:lumOff val="60000"/>
                            <a:alpha val="0"/>
                          </a:schemeClr>
                        </a:gs>
                        <a:gs pos="7000">
                          <a:schemeClr val="tx2">
                            <a:lumMod val="40000"/>
                            <a:lumOff val="60000"/>
                          </a:schemeClr>
                        </a:gs>
                        <a:gs pos="95082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  <a:gs pos="82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Синтез профессиональных знаний и опыта. Создание новых знаний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прикладного характера  в определенной области и/или на стыке областей.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Определение источников и поиск информации, необходимой для развития деятельности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3000">
                          <a:schemeClr val="accent1">
                            <a:lumMod val="40000"/>
                            <a:lumOff val="60000"/>
                            <a:alpha val="0"/>
                          </a:schemeClr>
                        </a:gs>
                        <a:gs pos="7000">
                          <a:schemeClr val="tx2">
                            <a:lumMod val="40000"/>
                            <a:lumOff val="60000"/>
                          </a:schemeClr>
                        </a:gs>
                        <a:gs pos="95082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  <a:gs pos="82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75656" y="260648"/>
            <a:ext cx="5752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рамка квалификаций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60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286387" y="991732"/>
            <a:ext cx="8352322" cy="5866268"/>
            <a:chOff x="1706280" y="499688"/>
            <a:chExt cx="7311743" cy="5866268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714870" y="652778"/>
              <a:ext cx="2981159" cy="4453835"/>
            </a:xfrm>
            <a:prstGeom prst="roundRect">
              <a:avLst/>
            </a:prstGeom>
            <a:gradFill>
              <a:gsLst>
                <a:gs pos="28000">
                  <a:srgbClr val="D4E6FD"/>
                </a:gs>
                <a:gs pos="7000">
                  <a:srgbClr val="A5CCFA"/>
                </a:gs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accent1">
                    <a:lumMod val="45000"/>
                    <a:lumOff val="55000"/>
                  </a:schemeClr>
                </a:gs>
                <a:gs pos="49000">
                  <a:schemeClr val="accent1">
                    <a:lumMod val="0"/>
                    <a:lumOff val="100000"/>
                  </a:schemeClr>
                </a:gs>
                <a:gs pos="26782">
                  <a:srgbClr val="D1E4FD"/>
                </a:gs>
                <a:gs pos="74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</a:gra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spc="15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Профессиональный стандарт</a:t>
              </a:r>
              <a:endParaRPr lang="ru-RU" sz="2000" b="1" spc="15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Выноска со стрелкой влево 6"/>
            <p:cNvSpPr/>
            <p:nvPr/>
          </p:nvSpPr>
          <p:spPr>
            <a:xfrm>
              <a:off x="5877078" y="499688"/>
              <a:ext cx="3140945" cy="1152128"/>
            </a:xfrm>
            <a:prstGeom prst="leftArrowCallout">
              <a:avLst/>
            </a:prstGeom>
            <a:gradFill>
              <a:gsLst>
                <a:gs pos="28000">
                  <a:srgbClr val="D4E6FD"/>
                </a:gs>
                <a:gs pos="7000">
                  <a:srgbClr val="A5CCFA"/>
                </a:gs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accent1">
                    <a:lumMod val="45000"/>
                    <a:lumOff val="55000"/>
                  </a:schemeClr>
                </a:gs>
                <a:gs pos="49000">
                  <a:schemeClr val="accent1">
                    <a:lumMod val="0"/>
                    <a:lumOff val="100000"/>
                  </a:schemeClr>
                </a:gs>
                <a:gs pos="26782">
                  <a:srgbClr val="D1E4FD"/>
                </a:gs>
                <a:gs pos="76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</a:gra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 </a:t>
              </a:r>
              <a:r>
                <a:rPr lang="ru-RU" b="1" spc="15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Требования к образованию</a:t>
              </a:r>
              <a:endParaRPr lang="ru-RU" b="1" spc="15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Выноска со стрелкой влево 7"/>
            <p:cNvSpPr/>
            <p:nvPr/>
          </p:nvSpPr>
          <p:spPr>
            <a:xfrm>
              <a:off x="5877078" y="1716360"/>
              <a:ext cx="3132935" cy="1152128"/>
            </a:xfrm>
            <a:prstGeom prst="leftArrowCallout">
              <a:avLst/>
            </a:prstGeom>
            <a:gradFill>
              <a:gsLst>
                <a:gs pos="28000">
                  <a:srgbClr val="D4E6FD"/>
                </a:gs>
                <a:gs pos="7000">
                  <a:srgbClr val="A5CCFA"/>
                </a:gs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accent1">
                    <a:lumMod val="45000"/>
                    <a:lumOff val="55000"/>
                  </a:schemeClr>
                </a:gs>
                <a:gs pos="49000">
                  <a:schemeClr val="accent1">
                    <a:lumMod val="0"/>
                    <a:lumOff val="100000"/>
                  </a:schemeClr>
                </a:gs>
                <a:gs pos="26782">
                  <a:srgbClr val="D1E4FD"/>
                </a:gs>
                <a:gs pos="75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</a:gra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spc="15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Требования</a:t>
              </a:r>
            </a:p>
            <a:p>
              <a:pPr algn="ctr"/>
              <a:r>
                <a:rPr lang="ru-RU" b="1" spc="150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</a:t>
              </a:r>
              <a:r>
                <a:rPr lang="ru-RU" b="1" spc="15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знаниям, умениям, опыту</a:t>
              </a:r>
              <a:endParaRPr lang="ru-RU" b="1" spc="15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Выноска со стрелкой влево 8"/>
            <p:cNvSpPr/>
            <p:nvPr/>
          </p:nvSpPr>
          <p:spPr>
            <a:xfrm>
              <a:off x="5879754" y="2919904"/>
              <a:ext cx="3132934" cy="1152128"/>
            </a:xfrm>
            <a:prstGeom prst="leftArrowCallout">
              <a:avLst/>
            </a:prstGeom>
            <a:gradFill>
              <a:gsLst>
                <a:gs pos="28000">
                  <a:srgbClr val="D4E6FD"/>
                </a:gs>
                <a:gs pos="7000">
                  <a:srgbClr val="A5CCFA"/>
                </a:gs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accent1">
                    <a:lumMod val="45000"/>
                    <a:lumOff val="55000"/>
                  </a:schemeClr>
                </a:gs>
                <a:gs pos="49000">
                  <a:schemeClr val="accent1">
                    <a:lumMod val="0"/>
                    <a:lumOff val="100000"/>
                  </a:schemeClr>
                </a:gs>
                <a:gs pos="26782">
                  <a:srgbClr val="D1E4FD"/>
                </a:gs>
                <a:gs pos="84172">
                  <a:srgbClr val="64A7F7"/>
                </a:gs>
                <a:gs pos="7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</a:gra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spc="15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Требования</a:t>
              </a:r>
            </a:p>
            <a:p>
              <a:pPr algn="ctr"/>
              <a:r>
                <a:rPr lang="ru-RU" b="1" spc="150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</a:t>
              </a:r>
              <a:r>
                <a:rPr lang="ru-RU" b="1" spc="15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личностным качествам</a:t>
              </a:r>
              <a:endParaRPr lang="ru-RU" b="1" spc="15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706280" y="5965846"/>
              <a:ext cx="184730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ru-RU" sz="2000" b="1" cap="none" spc="150" dirty="0">
                <a:ln w="0"/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Выноска со стрелкой влево 13"/>
          <p:cNvSpPr/>
          <p:nvPr/>
        </p:nvSpPr>
        <p:spPr>
          <a:xfrm>
            <a:off x="4448942" y="4628620"/>
            <a:ext cx="3578801" cy="1152128"/>
          </a:xfrm>
          <a:prstGeom prst="leftArrowCallout">
            <a:avLst/>
          </a:prstGeom>
          <a:gradFill>
            <a:gsLst>
              <a:gs pos="28000">
                <a:srgbClr val="D4E6FD"/>
              </a:gs>
              <a:gs pos="7000">
                <a:srgbClr val="A5CCFA"/>
              </a:gs>
              <a:gs pos="0">
                <a:schemeClr val="accent1">
                  <a:lumMod val="5000"/>
                  <a:lumOff val="95000"/>
                </a:schemeClr>
              </a:gs>
              <a:gs pos="99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0"/>
                  <a:lumOff val="100000"/>
                </a:schemeClr>
              </a:gs>
              <a:gs pos="26782">
                <a:srgbClr val="D1E4FD"/>
              </a:gs>
              <a:gs pos="84172">
                <a:srgbClr val="64A7F7"/>
              </a:gs>
              <a:gs pos="70000">
                <a:schemeClr val="accent1">
                  <a:lumMod val="30000"/>
                  <a:lumOff val="70000"/>
                </a:schemeClr>
              </a:gs>
            </a:gsLst>
            <a:lin ang="2700000" scaled="1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</a:t>
            </a:r>
          </a:p>
          <a:p>
            <a:pPr algn="ctr"/>
            <a:r>
              <a:rPr lang="ru-RU" b="1" spc="15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b="1" spc="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результату деятельности</a:t>
            </a:r>
            <a:endParaRPr lang="ru-RU" b="1" spc="15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94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200" y="-76200"/>
            <a:ext cx="9104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Перечень трудовых функций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338447"/>
              </p:ext>
            </p:extLst>
          </p:nvPr>
        </p:nvGraphicFramePr>
        <p:xfrm>
          <a:off x="14961" y="428141"/>
          <a:ext cx="9104313" cy="651079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56141"/>
                <a:gridCol w="8248172"/>
              </a:tblGrid>
              <a:tr h="295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Шифр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единицы профессионального стандарта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Документационное и методическое обеспечение образовательного процесса по дисциплине (междисциплинарному курсу)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6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1.1.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Использовать в профессиональной деятельности актуальные законодательные, нормативные, правовые акты и локальные документы ОУ, регламентирующие образовательную деятельность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1.2.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Разрабатывать учебно-методические материалы по дисциплине (междисциплинарному курсу)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1.3.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Вести учетно-отчетную документацию, обеспечивающую образовательный процесс по дисциплине (междисциплинарному курсу)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1.4.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Участвовать в методической, научно-методической и инновационной деятельности образовательного учреждения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Подготовка и проведение учебных занятий по дисциплине (междисциплинарному курсу)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2.1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Планировать проведение учебных занятий по дисциплине (междисциплинарному курсу)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2.2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Осуществлять подготовку к проведению учебных занятий по дисциплине (междисциплинарному курсу)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2.3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Проводить учебные занятия с использованием новых образовательных технологий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2.4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Осуществлять педагогический контроль, оценивать процесс и результаты деятельности обучающихся на учебных занятиях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2.5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Анализировать учебные занятия, планировать необходимые улучшения деятельности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2.6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Заведовать учебным 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кабинетом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Организация </a:t>
                      </a:r>
                      <a:r>
                        <a:rPr lang="ru-RU" sz="12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внеучебной</a:t>
                      </a: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деятельности обучающихся 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3.1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Планировать </a:t>
                      </a:r>
                      <a:r>
                        <a:rPr lang="ru-RU" sz="12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внеучебную</a:t>
                      </a: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деятельность с обучающимися в предметной области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0435" algn="l"/>
                        </a:tabLs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Организовывать научно-исследовательскую, проектную, конкурсную, олимпиадную и др. виды </a:t>
                      </a:r>
                      <a:r>
                        <a:rPr lang="ru-RU" sz="12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внеучебной</a:t>
                      </a: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деятельности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3.3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0435" algn="l"/>
                        </a:tabLs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Руководить самостоятельной работой обучающихся по дисциплине (междисциплинарному курсу)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3.4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0435" algn="l"/>
                        </a:tabLs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Анализировать </a:t>
                      </a:r>
                      <a:r>
                        <a:rPr lang="ru-RU" sz="12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внеучебные</a:t>
                      </a: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мероприятия и занятия, планировать необходимые улучшения деятельности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Участие в </a:t>
                      </a:r>
                      <a:r>
                        <a:rPr lang="ru-RU" sz="12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профориентационной</a:t>
                      </a: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и маркетинговой деятельности образовательного учреждения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4.1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Проводить </a:t>
                      </a:r>
                      <a:r>
                        <a:rPr lang="ru-RU" sz="12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профориентационные</a:t>
                      </a: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мероприятия со школьниками и осуществлять педагогическую поддержку профессионального самоопределения обучающихся при подготовке по профессиям (специальностям)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4.2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Взаимодействовать с организациями-работодателями по вопросам организации и совершенствования профессионального образования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4.3</a:t>
                      </a:r>
                      <a:endParaRPr lang="ru-RU" sz="12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68985" algn="l"/>
                        </a:tabLs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Участвовать в развитии внебюджетной деятельности образовательного учреждения</a:t>
                      </a:r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283" marR="41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5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73025" y="1"/>
            <a:ext cx="9217025" cy="6858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ОТ  08.08.2013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ПРОФЕССИОНАЛЬНЫЙ СТАНДАРТ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Преподаватель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(педагогическая деятельность в профессиональном образовании, дополнительном профессиональном образовании,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дополнительном образовании) 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5575</TotalTime>
  <Words>623</Words>
  <Application>Microsoft Office PowerPoint</Application>
  <PresentationFormat>Экран (4:3)</PresentationFormat>
  <Paragraphs>130</Paragraphs>
  <Slides>19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Century Gothic</vt:lpstr>
      <vt:lpstr>Tahoma</vt:lpstr>
      <vt:lpstr>Times New Roman</vt:lpstr>
      <vt:lpstr>Wingdings</vt:lpstr>
      <vt:lpstr>Wingdings 3</vt:lpstr>
      <vt:lpstr>Сектор</vt:lpstr>
      <vt:lpstr>Объект упаковщика для оболочки</vt:lpstr>
      <vt:lpstr>Независимая сертификация  квалификации педагогов  как инструмент роста  профессиональных компетенций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ОТ  08.08.2013 ПРОФЕССИОНАЛЬНЫЙ СТАНДАРТ Преподаватель (педагогическая деятельность в профессиональном образовании, дополнительном профессиональном образовании, дополнительном образовании) </vt:lpstr>
      <vt:lpstr>Презентация PowerPoint</vt:lpstr>
      <vt:lpstr>Реализация мероприятий по подготовке к процедуре независимой сертификации  квалификации</vt:lpstr>
      <vt:lpstr>Количество сертифицированных преподавателей  (на 20.04.2014 г.)</vt:lpstr>
      <vt:lpstr>Презентация PowerPoint</vt:lpstr>
      <vt:lpstr>Презентация PowerPoint</vt:lpstr>
      <vt:lpstr>Количество сертифицированных преподавателей  (плановые цифры на 01.01.2015 г.)</vt:lpstr>
      <vt:lpstr>Презентация PowerPoint</vt:lpstr>
      <vt:lpstr>Презентация PowerPoint</vt:lpstr>
      <vt:lpstr>Независимая сертификация квалификации педагогов: </vt:lpstr>
      <vt:lpstr>Спасибо за внимание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плана развития  ГАОУ СПО «Тюменский торгово-экономический техникум»</dc:title>
  <dc:creator>Бочанова</dc:creator>
  <cp:lastModifiedBy>секретарь директора</cp:lastModifiedBy>
  <cp:revision>368</cp:revision>
  <cp:lastPrinted>2014-04-22T11:59:18Z</cp:lastPrinted>
  <dcterms:modified xsi:type="dcterms:W3CDTF">2014-05-14T04:01:31Z</dcterms:modified>
</cp:coreProperties>
</file>